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2" autoAdjust="0"/>
  </p:normalViewPr>
  <p:slideViewPr>
    <p:cSldViewPr snapToGrid="0">
      <p:cViewPr varScale="1">
        <p:scale>
          <a:sx n="108" d="100"/>
          <a:sy n="108" d="100"/>
        </p:scale>
        <p:origin x="71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080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05767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938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5274925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41448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8756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34763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94417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7681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299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9831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992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0941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4345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1682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7247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9689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10/8/2021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038437966"/>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tonyspuresystems.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pahudson/6872786713"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https://www.pexels.com/photo/water-flows-from-the-tap-to-sink-6256/" TargetMode="External"/><Relationship Id="rId5" Type="http://schemas.openxmlformats.org/officeDocument/2006/relationships/image" Target="../media/image7.jpg"/><Relationship Id="rId4" Type="http://schemas.openxmlformats.org/officeDocument/2006/relationships/hyperlink" Target="https://creativecommons.org/licenses/by/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onyspuresystem.com"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journalistsresource.org/studies/society/public-health/chlorpyrifos-insecticide-brain-development-children-epa" TargetMode="External"/><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hyperlink" Target="https://creativecommons.org/licenses/by-nd/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hemwiki.ucdavis.edu/Inorganic_Chemistry/Descriptive_Chemistry/Main_Group_Reactions/Case_Study%3A_Hard_Water" TargetMode="External"/><Relationship Id="rId2" Type="http://schemas.openxmlformats.org/officeDocument/2006/relationships/image" Target="../media/image10.gif"/><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9179" y="415829"/>
            <a:ext cx="8825658" cy="3329581"/>
          </a:xfrm>
        </p:spPr>
        <p:txBody>
          <a:bodyPr/>
          <a:lstStyle/>
          <a:p>
            <a:r>
              <a:rPr lang="en-US" dirty="0"/>
              <a:t>Tony’s Pure Systems</a:t>
            </a:r>
            <a:br>
              <a:rPr lang="en-US" dirty="0"/>
            </a:br>
            <a:endParaRPr lang="en-US" dirty="0"/>
          </a:p>
        </p:txBody>
      </p:sp>
      <p:sp>
        <p:nvSpPr>
          <p:cNvPr id="3" name="Subtitle 2"/>
          <p:cNvSpPr>
            <a:spLocks noGrp="1"/>
          </p:cNvSpPr>
          <p:nvPr>
            <p:ph type="subTitle" idx="1"/>
          </p:nvPr>
        </p:nvSpPr>
        <p:spPr>
          <a:xfrm>
            <a:off x="1289179" y="3745410"/>
            <a:ext cx="8825658" cy="861420"/>
          </a:xfrm>
        </p:spPr>
        <p:txBody>
          <a:bodyPr/>
          <a:lstStyle/>
          <a:p>
            <a:pPr algn="ctr"/>
            <a:r>
              <a:rPr lang="en-US" dirty="0"/>
              <a:t>Water purification systems &amp; electronics</a:t>
            </a:r>
          </a:p>
          <a:p>
            <a:pPr algn="ctr"/>
            <a:r>
              <a:rPr lang="en-US" dirty="0">
                <a:hlinkClick r:id="rId2"/>
              </a:rPr>
              <a:t>http://Tonyspuresystems.com</a:t>
            </a:r>
            <a:r>
              <a:rPr lang="en-US" dirty="0"/>
              <a:t> </a:t>
            </a:r>
          </a:p>
        </p:txBody>
      </p:sp>
    </p:spTree>
    <p:extLst>
      <p:ext uri="{BB962C8B-B14F-4D97-AF65-F5344CB8AC3E}">
        <p14:creationId xmlns:p14="http://schemas.microsoft.com/office/powerpoint/2010/main" val="1625108814"/>
      </p:ext>
    </p:extLst>
  </p:cSld>
  <p:clrMapOvr>
    <a:masterClrMapping/>
  </p:clrMapOvr>
  <mc:AlternateContent xmlns:mc="http://schemas.openxmlformats.org/markup-compatibility/2006" xmlns:p14="http://schemas.microsoft.com/office/powerpoint/2010/main">
    <mc:Choice Requires="p14">
      <p:transition spd="med" p14:dur="700" advTm="4061">
        <p:fade/>
      </p:transition>
    </mc:Choice>
    <mc:Fallback xmlns="">
      <p:transition spd="med" advTm="406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1550490"/>
          </a:xfrm>
        </p:spPr>
        <p:txBody>
          <a:bodyPr/>
          <a:lstStyle/>
          <a:p>
            <a:r>
              <a:rPr lang="en-US" sz="2000" b="1" dirty="0"/>
              <a:t>When you invest in a water purification system, you are investing in you and your family’s good health. Here’s why. Our water treatment centers have been recycling sewage water and sending it right back to us to drink.</a:t>
            </a:r>
          </a:p>
        </p:txBody>
      </p:sp>
      <p:sp>
        <p:nvSpPr>
          <p:cNvPr id="3" name="Subtitle 2"/>
          <p:cNvSpPr>
            <a:spLocks noGrp="1"/>
          </p:cNvSpPr>
          <p:nvPr>
            <p:ph type="subTitle" idx="1"/>
          </p:nvPr>
        </p:nvSpPr>
        <p:spPr>
          <a:xfrm>
            <a:off x="1154955" y="3174714"/>
            <a:ext cx="8825658" cy="684995"/>
          </a:xfrm>
        </p:spPr>
        <p:txBody>
          <a:bodyPr/>
          <a:lstStyle/>
          <a:p>
            <a:r>
              <a:rPr lang="en-US" dirty="0"/>
              <a:t>Reverse osmosis water purifiers</a:t>
            </a:r>
          </a:p>
          <a:p>
            <a:endParaRPr lang="en-US" dirty="0"/>
          </a:p>
        </p:txBody>
      </p:sp>
    </p:spTree>
    <p:extLst>
      <p:ext uri="{BB962C8B-B14F-4D97-AF65-F5344CB8AC3E}">
        <p14:creationId xmlns:p14="http://schemas.microsoft.com/office/powerpoint/2010/main" val="4246597729"/>
      </p:ext>
    </p:extLst>
  </p:cSld>
  <p:clrMapOvr>
    <a:masterClrMapping/>
  </p:clrMapOvr>
  <mc:AlternateContent xmlns:mc="http://schemas.openxmlformats.org/markup-compatibility/2006" xmlns:p14="http://schemas.microsoft.com/office/powerpoint/2010/main">
    <mc:Choice Requires="p14">
      <p:transition spd="slow" p14:dur="3400" advTm="8974">
        <p14:reveal/>
      </p:transition>
    </mc:Choice>
    <mc:Fallback xmlns="">
      <p:transition spd="slow" advTm="897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FDE8-010F-4B95-910F-DCE03DAFC924}"/>
              </a:ext>
            </a:extLst>
          </p:cNvPr>
          <p:cNvSpPr>
            <a:spLocks noGrp="1"/>
          </p:cNvSpPr>
          <p:nvPr>
            <p:ph type="title"/>
          </p:nvPr>
        </p:nvSpPr>
        <p:spPr>
          <a:xfrm>
            <a:off x="2199792" y="452717"/>
            <a:ext cx="6297357" cy="1927704"/>
          </a:xfrm>
        </p:spPr>
        <p:txBody>
          <a:bodyPr/>
          <a:lstStyle/>
          <a:p>
            <a:pPr algn="ctr"/>
            <a:r>
              <a:rPr lang="en-US" sz="2400" b="1" dirty="0"/>
              <a:t>Reverse osmosis systems are really the answer to our city dirty water problems. Tap water has been tested to contain over a hundred contaminants and very dangerous to your health.</a:t>
            </a:r>
          </a:p>
        </p:txBody>
      </p:sp>
      <p:pic>
        <p:nvPicPr>
          <p:cNvPr id="10" name="Content Placeholder 9" descr="A picture containing sitting, car, pair, silver&#10;&#10;Description automatically generated">
            <a:extLst>
              <a:ext uri="{FF2B5EF4-FFF2-40B4-BE49-F238E27FC236}">
                <a16:creationId xmlns:a16="http://schemas.microsoft.com/office/drawing/2014/main" id="{B8222D26-0FE0-475A-83C8-6F53C3FCD02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23419" y="2517746"/>
            <a:ext cx="5572581" cy="4195762"/>
          </a:xfrm>
        </p:spPr>
      </p:pic>
      <p:sp>
        <p:nvSpPr>
          <p:cNvPr id="11" name="TextBox 10">
            <a:extLst>
              <a:ext uri="{FF2B5EF4-FFF2-40B4-BE49-F238E27FC236}">
                <a16:creationId xmlns:a16="http://schemas.microsoft.com/office/drawing/2014/main" id="{FE9159C3-6A88-4697-94EB-91756558BC9F}"/>
              </a:ext>
            </a:extLst>
          </p:cNvPr>
          <p:cNvSpPr txBox="1"/>
          <p:nvPr/>
        </p:nvSpPr>
        <p:spPr>
          <a:xfrm>
            <a:off x="2790597" y="6248400"/>
            <a:ext cx="5572581" cy="230832"/>
          </a:xfrm>
          <a:prstGeom prst="rect">
            <a:avLst/>
          </a:prstGeom>
          <a:noFill/>
        </p:spPr>
        <p:txBody>
          <a:bodyPr wrap="square" rtlCol="0">
            <a:spAutoFit/>
          </a:bodyPr>
          <a:lstStyle/>
          <a:p>
            <a:r>
              <a:rPr lang="en-US" sz="900">
                <a:hlinkClick r:id="rId3" tooltip="https://www.flickr.com/photos/pahudson/6872786713"/>
              </a:rPr>
              <a:t>This Photo</a:t>
            </a:r>
            <a:r>
              <a:rPr lang="en-US" sz="900"/>
              <a:t> by Unknown Author is licensed under </a:t>
            </a:r>
            <a:r>
              <a:rPr lang="en-US" sz="900">
                <a:hlinkClick r:id="rId4" tooltip="https://creativecommons.org/licenses/by/3.0/"/>
              </a:rPr>
              <a:t>CC BY</a:t>
            </a:r>
            <a:endParaRPr lang="en-US" sz="900"/>
          </a:p>
        </p:txBody>
      </p:sp>
      <p:pic>
        <p:nvPicPr>
          <p:cNvPr id="13" name="Picture 12" descr="A picture containing indoor, table, window, counter&#10;&#10;Description automatically generated">
            <a:extLst>
              <a:ext uri="{FF2B5EF4-FFF2-40B4-BE49-F238E27FC236}">
                <a16:creationId xmlns:a16="http://schemas.microsoft.com/office/drawing/2014/main" id="{BF4C5380-86F9-4199-883E-F4ABFFA15D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94037" y="2517746"/>
            <a:ext cx="4766471" cy="4098811"/>
          </a:xfrm>
          <a:prstGeom prst="rect">
            <a:avLst/>
          </a:prstGeom>
        </p:spPr>
      </p:pic>
    </p:spTree>
    <p:extLst>
      <p:ext uri="{BB962C8B-B14F-4D97-AF65-F5344CB8AC3E}">
        <p14:creationId xmlns:p14="http://schemas.microsoft.com/office/powerpoint/2010/main" val="1796375747"/>
      </p:ext>
    </p:extLst>
  </p:cSld>
  <p:clrMapOvr>
    <a:masterClrMapping/>
  </p:clrMapOvr>
  <mc:AlternateContent xmlns:mc="http://schemas.openxmlformats.org/markup-compatibility/2006" xmlns:p14="http://schemas.microsoft.com/office/powerpoint/2010/main">
    <mc:Choice Requires="p14">
      <p:transition spd="med" p14:dur="700" advTm="9605">
        <p:fade/>
      </p:transition>
    </mc:Choice>
    <mc:Fallback xmlns="">
      <p:transition spd="med" advTm="960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E28F-0E75-4115-86B6-1B0A69F290AE}"/>
              </a:ext>
            </a:extLst>
          </p:cNvPr>
          <p:cNvSpPr>
            <a:spLocks noGrp="1"/>
          </p:cNvSpPr>
          <p:nvPr>
            <p:ph type="title"/>
          </p:nvPr>
        </p:nvSpPr>
        <p:spPr/>
        <p:txBody>
          <a:bodyPr/>
          <a:lstStyle/>
          <a:p>
            <a:pPr algn="ctr"/>
            <a:r>
              <a:rPr lang="en-US" sz="3200" dirty="0"/>
              <a:t>Bottled Water compared to Reverse Osmosis Systems</a:t>
            </a:r>
          </a:p>
        </p:txBody>
      </p:sp>
      <p:sp>
        <p:nvSpPr>
          <p:cNvPr id="3" name="Text Placeholder 2">
            <a:extLst>
              <a:ext uri="{FF2B5EF4-FFF2-40B4-BE49-F238E27FC236}">
                <a16:creationId xmlns:a16="http://schemas.microsoft.com/office/drawing/2014/main" id="{46283AC8-DA63-4F83-A057-3D0D3F912BDD}"/>
              </a:ext>
            </a:extLst>
          </p:cNvPr>
          <p:cNvSpPr>
            <a:spLocks noGrp="1"/>
          </p:cNvSpPr>
          <p:nvPr>
            <p:ph type="body" idx="1"/>
          </p:nvPr>
        </p:nvSpPr>
        <p:spPr>
          <a:xfrm>
            <a:off x="676208" y="1879124"/>
            <a:ext cx="4396338" cy="576262"/>
          </a:xfrm>
        </p:spPr>
        <p:txBody>
          <a:bodyPr/>
          <a:lstStyle/>
          <a:p>
            <a:r>
              <a:rPr lang="en-US" dirty="0"/>
              <a:t>Bottled Water</a:t>
            </a:r>
          </a:p>
        </p:txBody>
      </p:sp>
      <p:sp>
        <p:nvSpPr>
          <p:cNvPr id="4" name="Content Placeholder 3">
            <a:extLst>
              <a:ext uri="{FF2B5EF4-FFF2-40B4-BE49-F238E27FC236}">
                <a16:creationId xmlns:a16="http://schemas.microsoft.com/office/drawing/2014/main" id="{617A2C60-1820-4EF6-9E90-9483504C9929}"/>
              </a:ext>
            </a:extLst>
          </p:cNvPr>
          <p:cNvSpPr>
            <a:spLocks noGrp="1"/>
          </p:cNvSpPr>
          <p:nvPr>
            <p:ph sz="half" idx="2"/>
          </p:nvPr>
        </p:nvSpPr>
        <p:spPr>
          <a:xfrm>
            <a:off x="667598" y="2481262"/>
            <a:ext cx="4396339" cy="3741738"/>
          </a:xfrm>
        </p:spPr>
        <p:txBody>
          <a:bodyPr/>
          <a:lstStyle/>
          <a:p>
            <a:r>
              <a:rPr lang="en-US" dirty="0"/>
              <a:t>There is a chemical compound called BPA (Bisphenol A) which is made with plastic to make it harder and more durable.</a:t>
            </a:r>
          </a:p>
          <a:p>
            <a:r>
              <a:rPr lang="en-US" dirty="0"/>
              <a:t>This chemical has bas been found to leak into your water after left in a hot car. And it will cause cancer.</a:t>
            </a:r>
          </a:p>
          <a:p>
            <a:r>
              <a:rPr lang="en-US" dirty="0"/>
              <a:t>Now imagine how long the bottled water remained in a hot truck while on delivery to its destiny. Maybe cross country.</a:t>
            </a:r>
          </a:p>
        </p:txBody>
      </p:sp>
      <p:sp>
        <p:nvSpPr>
          <p:cNvPr id="5" name="Text Placeholder 4">
            <a:extLst>
              <a:ext uri="{FF2B5EF4-FFF2-40B4-BE49-F238E27FC236}">
                <a16:creationId xmlns:a16="http://schemas.microsoft.com/office/drawing/2014/main" id="{3922817C-BC59-4C2F-A988-0FCFAEA42404}"/>
              </a:ext>
            </a:extLst>
          </p:cNvPr>
          <p:cNvSpPr>
            <a:spLocks noGrp="1"/>
          </p:cNvSpPr>
          <p:nvPr>
            <p:ph type="body" sz="quarter" idx="3"/>
          </p:nvPr>
        </p:nvSpPr>
        <p:spPr/>
        <p:txBody>
          <a:bodyPr/>
          <a:lstStyle/>
          <a:p>
            <a:r>
              <a:rPr lang="en-US" dirty="0">
                <a:hlinkClick r:id="rId2"/>
              </a:rPr>
              <a:t>Reverse osmosis systems</a:t>
            </a:r>
            <a:endParaRPr lang="en-US" dirty="0"/>
          </a:p>
        </p:txBody>
      </p:sp>
      <p:pic>
        <p:nvPicPr>
          <p:cNvPr id="8" name="Content Placeholder 7" descr="A picture containing indoor, counter, bottle, table&#10;&#10;Description automatically generated">
            <a:extLst>
              <a:ext uri="{FF2B5EF4-FFF2-40B4-BE49-F238E27FC236}">
                <a16:creationId xmlns:a16="http://schemas.microsoft.com/office/drawing/2014/main" id="{A13A4209-A7C1-4A40-B7E6-216471436B95}"/>
              </a:ext>
            </a:extLst>
          </p:cNvPr>
          <p:cNvPicPr>
            <a:picLocks noGrp="1" noChangeAspect="1"/>
          </p:cNvPicPr>
          <p:nvPr>
            <p:ph sz="quarter" idx="4"/>
          </p:nvPr>
        </p:nvPicPr>
        <p:blipFill>
          <a:blip r:embed="rId3"/>
          <a:stretch>
            <a:fillRect/>
          </a:stretch>
        </p:blipFill>
        <p:spPr>
          <a:xfrm>
            <a:off x="5769735" y="2627290"/>
            <a:ext cx="4281099" cy="3595710"/>
          </a:xfrm>
        </p:spPr>
      </p:pic>
    </p:spTree>
    <p:extLst>
      <p:ext uri="{BB962C8B-B14F-4D97-AF65-F5344CB8AC3E}">
        <p14:creationId xmlns:p14="http://schemas.microsoft.com/office/powerpoint/2010/main" val="4220914586"/>
      </p:ext>
    </p:extLst>
  </p:cSld>
  <p:clrMapOvr>
    <a:masterClrMapping/>
  </p:clrMapOvr>
  <mc:AlternateContent xmlns:mc="http://schemas.openxmlformats.org/markup-compatibility/2006" xmlns:p14="http://schemas.microsoft.com/office/powerpoint/2010/main">
    <mc:Choice Requires="p14">
      <p:transition spd="slow" p14:dur="3400" advTm="13498">
        <p14:reveal/>
      </p:transition>
    </mc:Choice>
    <mc:Fallback xmlns="">
      <p:transition spd="slow" advTm="1349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DA50-0910-48FF-9F87-664B7767548C}"/>
              </a:ext>
            </a:extLst>
          </p:cNvPr>
          <p:cNvSpPr>
            <a:spLocks noGrp="1"/>
          </p:cNvSpPr>
          <p:nvPr>
            <p:ph type="title"/>
          </p:nvPr>
        </p:nvSpPr>
        <p:spPr/>
        <p:txBody>
          <a:bodyPr/>
          <a:lstStyle/>
          <a:p>
            <a:r>
              <a:rPr lang="en-US" dirty="0"/>
              <a:t>Farming Industry</a:t>
            </a:r>
          </a:p>
        </p:txBody>
      </p:sp>
      <p:sp>
        <p:nvSpPr>
          <p:cNvPr id="3" name="Text Placeholder 2">
            <a:extLst>
              <a:ext uri="{FF2B5EF4-FFF2-40B4-BE49-F238E27FC236}">
                <a16:creationId xmlns:a16="http://schemas.microsoft.com/office/drawing/2014/main" id="{8320FB46-CCA4-4E29-83CA-156CA9F07FF9}"/>
              </a:ext>
            </a:extLst>
          </p:cNvPr>
          <p:cNvSpPr>
            <a:spLocks noGrp="1"/>
          </p:cNvSpPr>
          <p:nvPr>
            <p:ph type="body" idx="1"/>
          </p:nvPr>
        </p:nvSpPr>
        <p:spPr>
          <a:xfrm>
            <a:off x="646111" y="1905000"/>
            <a:ext cx="4396338" cy="576262"/>
          </a:xfrm>
        </p:spPr>
        <p:txBody>
          <a:bodyPr/>
          <a:lstStyle/>
          <a:p>
            <a:r>
              <a:rPr lang="en-US" dirty="0"/>
              <a:t>Farming &amp; Pesticides</a:t>
            </a:r>
          </a:p>
        </p:txBody>
      </p:sp>
      <p:sp>
        <p:nvSpPr>
          <p:cNvPr id="5" name="Text Placeholder 4">
            <a:extLst>
              <a:ext uri="{FF2B5EF4-FFF2-40B4-BE49-F238E27FC236}">
                <a16:creationId xmlns:a16="http://schemas.microsoft.com/office/drawing/2014/main" id="{A4238EF2-83A3-4575-A54E-B4093277AC3A}"/>
              </a:ext>
            </a:extLst>
          </p:cNvPr>
          <p:cNvSpPr>
            <a:spLocks noGrp="1"/>
          </p:cNvSpPr>
          <p:nvPr>
            <p:ph type="body" sz="quarter" idx="3"/>
          </p:nvPr>
        </p:nvSpPr>
        <p:spPr/>
        <p:txBody>
          <a:bodyPr/>
          <a:lstStyle/>
          <a:p>
            <a:r>
              <a:rPr lang="en-US" dirty="0"/>
              <a:t>Pesticides &amp; Herbicides</a:t>
            </a:r>
          </a:p>
        </p:txBody>
      </p:sp>
      <p:pic>
        <p:nvPicPr>
          <p:cNvPr id="17" name="Content Placeholder 16" descr="A large machine in a field&#10;&#10;Description automatically generated">
            <a:extLst>
              <a:ext uri="{FF2B5EF4-FFF2-40B4-BE49-F238E27FC236}">
                <a16:creationId xmlns:a16="http://schemas.microsoft.com/office/drawing/2014/main" id="{B229C03B-8B2A-4CB3-9C0F-D3C08AFF9EC9}"/>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tretch>
            <a:fillRect/>
          </a:stretch>
        </p:blipFill>
        <p:spPr>
          <a:xfrm>
            <a:off x="5654675" y="2920206"/>
            <a:ext cx="4395788" cy="2930525"/>
          </a:xfrm>
        </p:spPr>
      </p:pic>
      <p:sp>
        <p:nvSpPr>
          <p:cNvPr id="15" name="Content Placeholder 14">
            <a:extLst>
              <a:ext uri="{FF2B5EF4-FFF2-40B4-BE49-F238E27FC236}">
                <a16:creationId xmlns:a16="http://schemas.microsoft.com/office/drawing/2014/main" id="{048E5A08-0393-44F7-8FEB-CF6987CD3A78}"/>
              </a:ext>
            </a:extLst>
          </p:cNvPr>
          <p:cNvSpPr>
            <a:spLocks noGrp="1"/>
          </p:cNvSpPr>
          <p:nvPr>
            <p:ph sz="half" idx="2"/>
          </p:nvPr>
        </p:nvSpPr>
        <p:spPr>
          <a:xfrm>
            <a:off x="706233" y="2533014"/>
            <a:ext cx="4396339" cy="3741738"/>
          </a:xfrm>
        </p:spPr>
        <p:txBody>
          <a:bodyPr>
            <a:normAutofit fontScale="92500" lnSpcReduction="20000"/>
          </a:bodyPr>
          <a:lstStyle/>
          <a:p>
            <a:r>
              <a:rPr lang="en-US" sz="2000" dirty="0"/>
              <a:t>Here is more reasons why we should test our ground water as well.</a:t>
            </a:r>
          </a:p>
          <a:p>
            <a:r>
              <a:rPr lang="en-US" sz="2000" dirty="0"/>
              <a:t>Well water use to be considered safe to drink. But farming agriculture with pesticides and herbicides, has contaminated ground water. </a:t>
            </a:r>
          </a:p>
          <a:p>
            <a:r>
              <a:rPr lang="en-US" sz="2000" dirty="0"/>
              <a:t>So that tells us that our ground water is not safe till tested. </a:t>
            </a:r>
          </a:p>
          <a:p>
            <a:r>
              <a:rPr lang="en-US" sz="2000" dirty="0"/>
              <a:t>Chemical Tests on groundwater must be done to be considered safe before drinking ground water.</a:t>
            </a:r>
          </a:p>
          <a:p>
            <a:endParaRPr lang="en-US" dirty="0"/>
          </a:p>
        </p:txBody>
      </p:sp>
      <p:sp>
        <p:nvSpPr>
          <p:cNvPr id="18" name="TextBox 17">
            <a:extLst>
              <a:ext uri="{FF2B5EF4-FFF2-40B4-BE49-F238E27FC236}">
                <a16:creationId xmlns:a16="http://schemas.microsoft.com/office/drawing/2014/main" id="{9545D397-F4E4-490D-8536-0ABE8596B8F0}"/>
              </a:ext>
            </a:extLst>
          </p:cNvPr>
          <p:cNvSpPr txBox="1"/>
          <p:nvPr/>
        </p:nvSpPr>
        <p:spPr>
          <a:xfrm>
            <a:off x="5654675" y="5850731"/>
            <a:ext cx="4395788" cy="230832"/>
          </a:xfrm>
          <a:prstGeom prst="rect">
            <a:avLst/>
          </a:prstGeom>
          <a:noFill/>
        </p:spPr>
        <p:txBody>
          <a:bodyPr wrap="square" rtlCol="0">
            <a:spAutoFit/>
          </a:bodyPr>
          <a:lstStyle/>
          <a:p>
            <a:r>
              <a:rPr lang="en-US" sz="900">
                <a:hlinkClick r:id="rId3" tooltip="https://journalistsresource.org/studies/society/public-health/chlorpyrifos-insecticide-brain-development-children-epa"/>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532304259"/>
      </p:ext>
    </p:extLst>
  </p:cSld>
  <p:clrMapOvr>
    <a:masterClrMapping/>
  </p:clrMapOvr>
  <p:transition spd="slow" advTm="12257">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A8AF-AA67-4F7F-962F-4E007493ADEA}"/>
              </a:ext>
            </a:extLst>
          </p:cNvPr>
          <p:cNvSpPr>
            <a:spLocks noGrp="1"/>
          </p:cNvSpPr>
          <p:nvPr>
            <p:ph type="title"/>
          </p:nvPr>
        </p:nvSpPr>
        <p:spPr>
          <a:xfrm>
            <a:off x="646111" y="452718"/>
            <a:ext cx="9404723" cy="1169698"/>
          </a:xfrm>
        </p:spPr>
        <p:txBody>
          <a:bodyPr/>
          <a:lstStyle/>
          <a:p>
            <a:pPr algn="ctr"/>
            <a:r>
              <a:rPr lang="en-US" sz="3200" dirty="0"/>
              <a:t>Our city underground and house pipes.</a:t>
            </a:r>
          </a:p>
        </p:txBody>
      </p:sp>
      <p:sp>
        <p:nvSpPr>
          <p:cNvPr id="3" name="Content Placeholder 2">
            <a:extLst>
              <a:ext uri="{FF2B5EF4-FFF2-40B4-BE49-F238E27FC236}">
                <a16:creationId xmlns:a16="http://schemas.microsoft.com/office/drawing/2014/main" id="{69D5F862-D36D-4667-9786-1E2AD7C10F95}"/>
              </a:ext>
            </a:extLst>
          </p:cNvPr>
          <p:cNvSpPr>
            <a:spLocks noGrp="1"/>
          </p:cNvSpPr>
          <p:nvPr>
            <p:ph sz="half" idx="1"/>
          </p:nvPr>
        </p:nvSpPr>
        <p:spPr>
          <a:xfrm>
            <a:off x="646111" y="1853248"/>
            <a:ext cx="4396339" cy="4195763"/>
          </a:xfrm>
        </p:spPr>
        <p:txBody>
          <a:bodyPr>
            <a:normAutofit fontScale="92500"/>
          </a:bodyPr>
          <a:lstStyle/>
          <a:p>
            <a:r>
              <a:rPr lang="en-US" dirty="0"/>
              <a:t>But, because of the city recycling sewage water and sending it right back to us to drink, our pipes will be full of Arsenic, magnesium, amongst metals like Copper, Aluminum, Iron, and calcium but not the kind you find in a banana or milk.</a:t>
            </a:r>
          </a:p>
          <a:p>
            <a:r>
              <a:rPr lang="en-US" dirty="0"/>
              <a:t>They use chlorine to kill the bacteria in the sewer water. But they do not use reverse osmosis systems.</a:t>
            </a:r>
          </a:p>
          <a:p>
            <a:r>
              <a:rPr lang="en-US" dirty="0"/>
              <a:t>The reason why is because it would be to expensive for them to maintain </a:t>
            </a:r>
            <a:r>
              <a:rPr lang="en-US" dirty="0" err="1"/>
              <a:t>amd</a:t>
            </a:r>
            <a:r>
              <a:rPr lang="en-US" dirty="0"/>
              <a:t> replace many filtration systems.</a:t>
            </a:r>
          </a:p>
        </p:txBody>
      </p:sp>
      <p:pic>
        <p:nvPicPr>
          <p:cNvPr id="6" name="Content Placeholder 5" descr="A picture containing doughnut, sitting, filled, small&#10;&#10;Description automatically generated">
            <a:extLst>
              <a:ext uri="{FF2B5EF4-FFF2-40B4-BE49-F238E27FC236}">
                <a16:creationId xmlns:a16="http://schemas.microsoft.com/office/drawing/2014/main" id="{CB23B6B1-C72A-44C0-9ED6-E7C4CC2C617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5924282" y="2050383"/>
            <a:ext cx="4126552" cy="3570661"/>
          </a:xfrm>
        </p:spPr>
      </p:pic>
      <p:sp>
        <p:nvSpPr>
          <p:cNvPr id="7" name="TextBox 6">
            <a:extLst>
              <a:ext uri="{FF2B5EF4-FFF2-40B4-BE49-F238E27FC236}">
                <a16:creationId xmlns:a16="http://schemas.microsoft.com/office/drawing/2014/main" id="{3B207AA9-CCA7-4582-A1E9-0C9B80C5C23E}"/>
              </a:ext>
            </a:extLst>
          </p:cNvPr>
          <p:cNvSpPr txBox="1"/>
          <p:nvPr/>
        </p:nvSpPr>
        <p:spPr>
          <a:xfrm>
            <a:off x="5924282" y="5621044"/>
            <a:ext cx="4126552" cy="230832"/>
          </a:xfrm>
          <a:prstGeom prst="rect">
            <a:avLst/>
          </a:prstGeom>
          <a:noFill/>
        </p:spPr>
        <p:txBody>
          <a:bodyPr wrap="square" rtlCol="0">
            <a:spAutoFit/>
          </a:bodyPr>
          <a:lstStyle/>
          <a:p>
            <a:r>
              <a:rPr lang="en-US" sz="900">
                <a:hlinkClick r:id="rId3" tooltip="http://chemwiki.ucdavis.edu/Inorganic_Chemistry/Descriptive_Chemistry/Main_Group_Reactions/Case_Study%3A_Hard_Water"/>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86209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651">
        <p15:prstTrans prst="drape"/>
      </p:transition>
    </mc:Choice>
    <mc:Fallback xmlns="">
      <p:transition spd="slow" advTm="1765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0D67-2D6F-4B4E-AFD2-441541EB5AD0}"/>
              </a:ext>
            </a:extLst>
          </p:cNvPr>
          <p:cNvSpPr>
            <a:spLocks noGrp="1"/>
          </p:cNvSpPr>
          <p:nvPr>
            <p:ph type="title"/>
          </p:nvPr>
        </p:nvSpPr>
        <p:spPr/>
        <p:txBody>
          <a:bodyPr/>
          <a:lstStyle/>
          <a:p>
            <a:pPr algn="ctr"/>
            <a:r>
              <a:rPr lang="en-US" dirty="0"/>
              <a:t>The Solution to the Problem</a:t>
            </a:r>
          </a:p>
        </p:txBody>
      </p:sp>
      <p:sp>
        <p:nvSpPr>
          <p:cNvPr id="3" name="Content Placeholder 2">
            <a:extLst>
              <a:ext uri="{FF2B5EF4-FFF2-40B4-BE49-F238E27FC236}">
                <a16:creationId xmlns:a16="http://schemas.microsoft.com/office/drawing/2014/main" id="{47CA7139-CD8C-42CA-962F-AFB47036B527}"/>
              </a:ext>
            </a:extLst>
          </p:cNvPr>
          <p:cNvSpPr>
            <a:spLocks noGrp="1"/>
          </p:cNvSpPr>
          <p:nvPr>
            <p:ph idx="1"/>
          </p:nvPr>
        </p:nvSpPr>
        <p:spPr>
          <a:xfrm>
            <a:off x="743716" y="2052919"/>
            <a:ext cx="9307118" cy="3484852"/>
          </a:xfrm>
        </p:spPr>
        <p:txBody>
          <a:bodyPr>
            <a:noAutofit/>
          </a:bodyPr>
          <a:lstStyle/>
          <a:p>
            <a:r>
              <a:rPr lang="en-US" sz="2400" dirty="0"/>
              <a:t>Reverse osmosis systems produce pure good quality alkaline water.</a:t>
            </a:r>
          </a:p>
          <a:p>
            <a:r>
              <a:rPr lang="en-US" sz="2400" dirty="0"/>
              <a:t>Bottled water turns yellow with a chemical test done on it. </a:t>
            </a:r>
            <a:r>
              <a:rPr lang="en-US" sz="2400"/>
              <a:t>Because </a:t>
            </a:r>
            <a:r>
              <a:rPr lang="en-US" sz="2400" dirty="0"/>
              <a:t>it is acidic, and acidic cells are housing for cancer cells to live and grow in.</a:t>
            </a:r>
          </a:p>
          <a:p>
            <a:r>
              <a:rPr lang="en-US" sz="2400" dirty="0"/>
              <a:t>Alkaline water turns blue or purple depending on the alkalinity.</a:t>
            </a:r>
          </a:p>
          <a:p>
            <a:r>
              <a:rPr lang="en-US" sz="2400" dirty="0"/>
              <a:t>The alkalinity of alkaline water is on a </a:t>
            </a:r>
            <a:r>
              <a:rPr lang="en-US" sz="2400" dirty="0" err="1"/>
              <a:t>ph</a:t>
            </a:r>
            <a:r>
              <a:rPr lang="en-US" sz="2400" dirty="0"/>
              <a:t> level from 7 to 14.</a:t>
            </a:r>
          </a:p>
        </p:txBody>
      </p:sp>
    </p:spTree>
    <p:extLst>
      <p:ext uri="{BB962C8B-B14F-4D97-AF65-F5344CB8AC3E}">
        <p14:creationId xmlns:p14="http://schemas.microsoft.com/office/powerpoint/2010/main" val="1062261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3181">
        <p15:prstTrans prst="curtains"/>
      </p:transition>
    </mc:Choice>
    <mc:Fallback xmlns="">
      <p:transition spd="slow" advTm="1318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CB3F-014A-435F-B808-386294AA2E7C}"/>
              </a:ext>
            </a:extLst>
          </p:cNvPr>
          <p:cNvSpPr>
            <a:spLocks noGrp="1"/>
          </p:cNvSpPr>
          <p:nvPr>
            <p:ph type="title"/>
          </p:nvPr>
        </p:nvSpPr>
        <p:spPr/>
        <p:txBody>
          <a:bodyPr/>
          <a:lstStyle/>
          <a:p>
            <a:pPr algn="ctr"/>
            <a:r>
              <a:rPr lang="en-US" sz="3200" dirty="0"/>
              <a:t>TONY’S WATER PURIFICATION SYSTEMS</a:t>
            </a:r>
          </a:p>
        </p:txBody>
      </p:sp>
      <p:sp>
        <p:nvSpPr>
          <p:cNvPr id="3" name="Content Placeholder 2">
            <a:extLst>
              <a:ext uri="{FF2B5EF4-FFF2-40B4-BE49-F238E27FC236}">
                <a16:creationId xmlns:a16="http://schemas.microsoft.com/office/drawing/2014/main" id="{1486DCF4-0A11-4ED1-B42D-CEDE3B9BEB7A}"/>
              </a:ext>
            </a:extLst>
          </p:cNvPr>
          <p:cNvSpPr>
            <a:spLocks noGrp="1"/>
          </p:cNvSpPr>
          <p:nvPr>
            <p:ph idx="1"/>
          </p:nvPr>
        </p:nvSpPr>
        <p:spPr>
          <a:xfrm>
            <a:off x="646111" y="1970725"/>
            <a:ext cx="9404723" cy="3751981"/>
          </a:xfrm>
        </p:spPr>
        <p:txBody>
          <a:bodyPr>
            <a:normAutofit/>
          </a:bodyPr>
          <a:lstStyle/>
          <a:p>
            <a:r>
              <a:rPr lang="en-US" b="1"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rPr>
              <a:t>https://tonysuresystems.com</a:t>
            </a:r>
            <a:r>
              <a:rPr lang="en-US" b="1" dirty="0">
                <a:effectLst/>
                <a:latin typeface="Arial" panose="020B0604020202020204" pitchFamily="34" charset="0"/>
                <a:ea typeface="Times New Roman" panose="02020603050405020304" pitchFamily="18" charset="0"/>
              </a:rPr>
              <a:t>: When you invest in a water purification system, you are investing in you and your family's good health. Here is why. Because our city water treatment centers are recycling sewage water and sending it right back to us to drink. Read more about it on my website. </a:t>
            </a:r>
          </a:p>
          <a:p>
            <a:r>
              <a:rPr lang="en-US" b="1" dirty="0">
                <a:latin typeface="Arial" panose="020B0604020202020204" pitchFamily="34" charset="0"/>
                <a:ea typeface="Times New Roman" panose="02020603050405020304" pitchFamily="18" charset="0"/>
              </a:rPr>
              <a:t>Feel free to join any or my free affiliate programs on my website.</a:t>
            </a:r>
            <a:endParaRPr lang="en-US" b="1" dirty="0">
              <a:effectLst/>
              <a:latin typeface="Arial" panose="020B0604020202020204" pitchFamily="34" charset="0"/>
              <a:ea typeface="Times New Roman" panose="02020603050405020304" pitchFamily="18" charset="0"/>
            </a:endParaRPr>
          </a:p>
          <a:p>
            <a:r>
              <a:rPr lang="en-US" b="1" dirty="0">
                <a:latin typeface="Arial" panose="020B0604020202020204" pitchFamily="34" charset="0"/>
              </a:rPr>
              <a:t>Reference: Tony’s Pure Systems LLC. (2020)</a:t>
            </a:r>
            <a:endParaRPr lang="en-US" dirty="0"/>
          </a:p>
        </p:txBody>
      </p:sp>
    </p:spTree>
    <p:extLst>
      <p:ext uri="{BB962C8B-B14F-4D97-AF65-F5344CB8AC3E}">
        <p14:creationId xmlns:p14="http://schemas.microsoft.com/office/powerpoint/2010/main" val="191171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1643">
        <p15:prstTrans prst="fallOver"/>
      </p:transition>
    </mc:Choice>
    <mc:Fallback xmlns="">
      <p:transition spd="slow" advTm="21643">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233</TotalTime>
  <Words>538</Words>
  <Application>Microsoft Office PowerPoint</Application>
  <PresentationFormat>Widescreen</PresentationFormat>
  <Paragraphs>35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Ion</vt:lpstr>
      <vt:lpstr>Tony’s Pure Systems </vt:lpstr>
      <vt:lpstr>When you invest in a water purification system, you are investing in you and your family’s good health. Here’s why. Our water treatment centers have been recycling sewage water and sending it right back to us to drink.</vt:lpstr>
      <vt:lpstr>Reverse osmosis systems are really the answer to our city dirty water problems. Tap water has been tested to contain over a hundred contaminants and very dangerous to your health.</vt:lpstr>
      <vt:lpstr>Bottled Water compared to Reverse Osmosis Systems</vt:lpstr>
      <vt:lpstr>Farming Industry</vt:lpstr>
      <vt:lpstr>Our city underground and house pipes.</vt:lpstr>
      <vt:lpstr>The Solution to the Problem</vt:lpstr>
      <vt:lpstr>TONY’S WATER PURIFICATION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Vestment of the Sun </dc:title>
  <dc:creator>Tony Champ</dc:creator>
  <cp:lastModifiedBy>Tony Champ</cp:lastModifiedBy>
  <cp:revision>3</cp:revision>
  <dcterms:created xsi:type="dcterms:W3CDTF">2013-12-05T18:18:39Z</dcterms:created>
  <dcterms:modified xsi:type="dcterms:W3CDTF">2021-10-08T06:42:08Z</dcterms:modified>
</cp:coreProperties>
</file>